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8288000" cy="10287000"/>
  <p:notesSz cx="6858000" cy="9144000"/>
  <p:embeddedFontLst>
    <p:embeddedFont>
      <p:font typeface="Fira Sans Bold" panose="020B0803050000020004"/>
      <p:bold r:id="rId29"/>
    </p:embeddedFont>
    <p:embeddedFont>
      <p:font typeface="Fira Sans Light" panose="020B0403050000020004"/>
      <p:regular r:id="rId30"/>
    </p:embeddedFont>
    <p:embeddedFont>
      <p:font typeface="Fira Sans Medium" panose="020B0603050000020004"/>
      <p:regular r:id="rId31"/>
    </p:embeddedFont>
    <p:embeddedFont>
      <p:font typeface="Fira Sans" panose="020B0503050000020004"/>
      <p:regular r:id="rId32"/>
    </p:embeddedFont>
    <p:embeddedFont>
      <p:font typeface="Open Sans Bold" panose="020B0806030504020204"/>
      <p:bold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jpe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745543" y="4895497"/>
            <a:ext cx="7994433" cy="692321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1264920" y="348841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28700" y="1028700"/>
            <a:ext cx="1478361" cy="1468372"/>
          </a:xfrm>
          <a:custGeom>
            <a:avLst/>
            <a:gdLst/>
            <a:ahLst/>
            <a:cxnLst/>
            <a:rect l="l" t="t" r="r" b="b"/>
            <a:pathLst>
              <a:path w="1478361" h="1468372">
                <a:moveTo>
                  <a:pt x="0" y="0"/>
                </a:moveTo>
                <a:lnTo>
                  <a:pt x="1478361" y="0"/>
                </a:lnTo>
                <a:lnTo>
                  <a:pt x="1478361" y="1468372"/>
                </a:lnTo>
                <a:lnTo>
                  <a:pt x="0" y="146837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028700" y="3892169"/>
            <a:ext cx="8115300" cy="2865531"/>
            <a:chOff x="0" y="0"/>
            <a:chExt cx="10820400" cy="3820708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820400" cy="188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160"/>
                </a:lnSpc>
                <a:spcBef>
                  <a:spcPct val="0"/>
                </a:spcBef>
              </a:pPr>
              <a:r>
                <a:rPr lang="en-US" sz="9300" spc="-92">
                  <a:solidFill>
                    <a:srgbClr val="000000"/>
                  </a:solidFill>
                  <a:latin typeface="Fira Sans Bold" panose="020B0803050000020004"/>
                </a:rPr>
                <a:t>JobTeens</a:t>
              </a:r>
              <a:endParaRPr lang="en-US" sz="9300" spc="-92">
                <a:solidFill>
                  <a:srgbClr val="000000"/>
                </a:solidFill>
                <a:latin typeface="Fira Sans Bold" panose="020B080305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05149"/>
              <a:ext cx="9693707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Abraçando sonhos, nutrindo ambições. Porque cada jovem merece uma chance de brilhar no cenário profissional.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028700" y="7757825"/>
            <a:ext cx="7784689" cy="1174526"/>
            <a:chOff x="0" y="0"/>
            <a:chExt cx="10379585" cy="156603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0379585" cy="75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40"/>
                </a:lnSpc>
                <a:spcBef>
                  <a:spcPct val="0"/>
                </a:spcBef>
              </a:pPr>
              <a:r>
                <a:rPr lang="en-US" sz="3700" spc="-37">
                  <a:solidFill>
                    <a:srgbClr val="000000"/>
                  </a:solidFill>
                  <a:latin typeface="Fira Sans Bold" panose="020B0803050000020004"/>
                </a:rPr>
                <a:t>Desafio 1</a:t>
              </a:r>
              <a:endParaRPr lang="en-US" sz="3700" spc="-37">
                <a:solidFill>
                  <a:srgbClr val="000000"/>
                </a:solidFill>
                <a:latin typeface="Fira Sans Bold" panose="020B08030500000200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74849"/>
              <a:ext cx="9298793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Fira Sans Light" panose="020B0403050000020004"/>
                </a:rPr>
                <a:t>Empregabilidade de pessoas de baixa renda</a:t>
              </a:r>
              <a:endParaRPr lang="en-US" sz="27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5749794" y="-498358"/>
            <a:ext cx="3458907" cy="2995430"/>
            <a:chOff x="0" y="0"/>
            <a:chExt cx="3619627" cy="31346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6752306" y="453382"/>
            <a:ext cx="13400337" cy="9380236"/>
            <a:chOff x="0" y="0"/>
            <a:chExt cx="17867116" cy="125069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67116" cy="12506981"/>
            </a:xfrm>
            <a:custGeom>
              <a:avLst/>
              <a:gdLst/>
              <a:ahLst/>
              <a:cxnLst/>
              <a:rect l="l" t="t" r="r" b="b"/>
              <a:pathLst>
                <a:path w="17867116" h="12506981">
                  <a:moveTo>
                    <a:pt x="0" y="0"/>
                  </a:moveTo>
                  <a:lnTo>
                    <a:pt x="17867116" y="0"/>
                  </a:lnTo>
                  <a:lnTo>
                    <a:pt x="17867116" y="12506981"/>
                  </a:lnTo>
                  <a:lnTo>
                    <a:pt x="0" y="12506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8700" y="3415919"/>
            <a:ext cx="778468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0"/>
              </a:lnSpc>
              <a:spcBef>
                <a:spcPct val="0"/>
              </a:spcBef>
            </a:pPr>
            <a:r>
              <a:rPr lang="en-US" sz="3100" spc="-31">
                <a:solidFill>
                  <a:srgbClr val="000000"/>
                </a:solidFill>
                <a:latin typeface="Fira Sans Bold" panose="020B0803050000020004"/>
              </a:rPr>
              <a:t>SQUAD 51</a:t>
            </a:r>
            <a:endParaRPr lang="en-US" sz="3100" spc="-31">
              <a:solidFill>
                <a:srgbClr val="000000"/>
              </a:solidFill>
              <a:latin typeface="Fira Sans Bold" panose="020B08030500000200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77614" y="3216718"/>
            <a:ext cx="2093662" cy="2093662"/>
          </a:xfrm>
          <a:custGeom>
            <a:avLst/>
            <a:gdLst/>
            <a:ahLst/>
            <a:cxnLst/>
            <a:rect l="l" t="t" r="r" b="b"/>
            <a:pathLst>
              <a:path w="2093662" h="2093662">
                <a:moveTo>
                  <a:pt x="0" y="0"/>
                </a:moveTo>
                <a:lnTo>
                  <a:pt x="2093663" y="0"/>
                </a:lnTo>
                <a:lnTo>
                  <a:pt x="2093663" y="2093662"/>
                </a:lnTo>
                <a:lnTo>
                  <a:pt x="0" y="209366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44701" y="3216718"/>
            <a:ext cx="2220052" cy="2220052"/>
          </a:xfrm>
          <a:custGeom>
            <a:avLst/>
            <a:gdLst/>
            <a:ahLst/>
            <a:cxnLst/>
            <a:rect l="l" t="t" r="r" b="b"/>
            <a:pathLst>
              <a:path w="2220052" h="2220052">
                <a:moveTo>
                  <a:pt x="0" y="0"/>
                </a:moveTo>
                <a:lnTo>
                  <a:pt x="2220052" y="0"/>
                </a:lnTo>
                <a:lnTo>
                  <a:pt x="2220052" y="2220052"/>
                </a:lnTo>
                <a:lnTo>
                  <a:pt x="0" y="2220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-2059221" y="-3760768"/>
            <a:ext cx="12804984" cy="6226137"/>
            <a:chOff x="0" y="0"/>
            <a:chExt cx="11048529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8940177" y="-848601"/>
            <a:ext cx="2695438" cy="2334501"/>
            <a:chOff x="0" y="0"/>
            <a:chExt cx="6202680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</a:path>
              </a:pathLst>
            </a:custGeom>
            <a:solidFill>
              <a:srgbClr val="476370"/>
            </a:solidFill>
          </p:spPr>
        </p:sp>
      </p:grpSp>
      <p:sp>
        <p:nvSpPr>
          <p:cNvPr id="8" name="Freeform 8"/>
          <p:cNvSpPr/>
          <p:nvPr/>
        </p:nvSpPr>
        <p:spPr>
          <a:xfrm rot="5400000">
            <a:off x="5291872" y="6283988"/>
            <a:ext cx="7363552" cy="66941"/>
          </a:xfrm>
          <a:custGeom>
            <a:avLst/>
            <a:gdLst/>
            <a:ahLst/>
            <a:cxnLst/>
            <a:rect l="l" t="t" r="r" b="b"/>
            <a:pathLst>
              <a:path w="7363552" h="66941">
                <a:moveTo>
                  <a:pt x="0" y="0"/>
                </a:moveTo>
                <a:lnTo>
                  <a:pt x="7363552" y="0"/>
                </a:lnTo>
                <a:lnTo>
                  <a:pt x="7363552" y="66942"/>
                </a:lnTo>
                <a:lnTo>
                  <a:pt x="0" y="66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28783" y="5562444"/>
            <a:ext cx="6791325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Open Sans Bold" panose="020B0806030504020204"/>
              </a:rPr>
              <a:t>Parcerias</a:t>
            </a:r>
            <a:endParaRPr lang="en-US" sz="4400">
              <a:solidFill>
                <a:srgbClr val="000000"/>
              </a:solidFill>
              <a:latin typeface="Open Sans Bold" panose="020B0806030504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6631954"/>
            <a:ext cx="7391491" cy="21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5"/>
              </a:lnSpc>
            </a:pPr>
            <a:r>
              <a:rPr lang="en-US" sz="3010">
                <a:solidFill>
                  <a:srgbClr val="000000"/>
                </a:solidFill>
                <a:latin typeface="Fira Sans" panose="020B0503050000020004"/>
              </a:rPr>
              <a:t>Construir parcerias com empresas, instituições educacionais e organizações profissionais para ampliar a rede de oportunidades.</a:t>
            </a:r>
            <a:endParaRPr lang="en-US" sz="301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67290" y="5562600"/>
            <a:ext cx="7243445" cy="78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Open Sans Bold" panose="020B0806030504020204"/>
              </a:rPr>
              <a:t>Marketing e Divulgação</a:t>
            </a:r>
            <a:endParaRPr lang="en-US" sz="4400">
              <a:solidFill>
                <a:srgbClr val="000000"/>
              </a:solidFill>
              <a:latin typeface="Open Sans Bold" panose="020B0806030504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12337" y="6631954"/>
            <a:ext cx="7484780" cy="212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0"/>
              </a:lnSpc>
            </a:pPr>
            <a:r>
              <a:rPr lang="en-US" sz="3015">
                <a:solidFill>
                  <a:srgbClr val="000000"/>
                </a:solidFill>
                <a:latin typeface="Fira Sans" panose="020B0503050000020004"/>
              </a:rPr>
              <a:t>Promover a plataforma por meio de estratégias de marketing digital, como anúncios direcionados, mídias sociais e campanhas de e-mail.</a:t>
            </a:r>
            <a:endParaRPr lang="en-US" sz="3015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844993"/>
            <a:ext cx="662914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 panose="020B0603050000020004"/>
              </a:rPr>
              <a:t>Metas e Estratégias</a:t>
            </a:r>
            <a:endParaRPr lang="en-US" sz="6000" spc="-60">
              <a:solidFill>
                <a:srgbClr val="000000"/>
              </a:solidFill>
              <a:latin typeface="Fira Sans Medium" panose="020B06030500000200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69752"/>
            <a:ext cx="95138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 panose="020B0603050000020004"/>
              </a:rPr>
              <a:t>Monitoramento e Avaliação</a:t>
            </a:r>
            <a:endParaRPr lang="en-US" sz="6000" spc="-60">
              <a:solidFill>
                <a:srgbClr val="000000"/>
              </a:solidFill>
              <a:latin typeface="Fira Sans Medium" panose="020B0603050000020004"/>
            </a:endParaRP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</a:path>
              </a:pathLst>
            </a:custGeom>
            <a:solidFill>
              <a:srgbClr val="18D39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981126" y="4520888"/>
            <a:ext cx="2038632" cy="2038632"/>
          </a:xfrm>
          <a:custGeom>
            <a:avLst/>
            <a:gdLst/>
            <a:ahLst/>
            <a:cxnLst/>
            <a:rect l="l" t="t" r="r" b="b"/>
            <a:pathLst>
              <a:path w="2038632" h="2038632">
                <a:moveTo>
                  <a:pt x="0" y="0"/>
                </a:moveTo>
                <a:lnTo>
                  <a:pt x="2038632" y="0"/>
                </a:lnTo>
                <a:lnTo>
                  <a:pt x="2038632" y="2038632"/>
                </a:lnTo>
                <a:lnTo>
                  <a:pt x="0" y="20386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15720" y="4520888"/>
            <a:ext cx="1782876" cy="2038632"/>
          </a:xfrm>
          <a:custGeom>
            <a:avLst/>
            <a:gdLst/>
            <a:ahLst/>
            <a:cxnLst/>
            <a:rect l="l" t="t" r="r" b="b"/>
            <a:pathLst>
              <a:path w="1782876" h="2038632">
                <a:moveTo>
                  <a:pt x="0" y="0"/>
                </a:moveTo>
                <a:lnTo>
                  <a:pt x="1782877" y="0"/>
                </a:lnTo>
                <a:lnTo>
                  <a:pt x="1782877" y="2038632"/>
                </a:lnTo>
                <a:lnTo>
                  <a:pt x="0" y="203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12775" y="4520888"/>
            <a:ext cx="2072546" cy="2038632"/>
          </a:xfrm>
          <a:custGeom>
            <a:avLst/>
            <a:gdLst/>
            <a:ahLst/>
            <a:cxnLst/>
            <a:rect l="l" t="t" r="r" b="b"/>
            <a:pathLst>
              <a:path w="2072546" h="2038632">
                <a:moveTo>
                  <a:pt x="0" y="0"/>
                </a:moveTo>
                <a:lnTo>
                  <a:pt x="2072546" y="0"/>
                </a:lnTo>
                <a:lnTo>
                  <a:pt x="2072546" y="2038632"/>
                </a:lnTo>
                <a:lnTo>
                  <a:pt x="0" y="203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852497" y="7793925"/>
            <a:ext cx="7363552" cy="66941"/>
          </a:xfrm>
          <a:custGeom>
            <a:avLst/>
            <a:gdLst/>
            <a:ahLst/>
            <a:cxnLst/>
            <a:rect l="l" t="t" r="r" b="b"/>
            <a:pathLst>
              <a:path w="7363552" h="66941">
                <a:moveTo>
                  <a:pt x="0" y="0"/>
                </a:moveTo>
                <a:lnTo>
                  <a:pt x="7363552" y="0"/>
                </a:lnTo>
                <a:lnTo>
                  <a:pt x="7363552" y="66941"/>
                </a:lnTo>
                <a:lnTo>
                  <a:pt x="0" y="66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892932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Fira Sans" panose="020B0503050000020004"/>
              </a:rPr>
              <a:t>Procuramos avaliar se solução esta ajudando a superar o problema utilizando as seguintes abordagens:</a:t>
            </a:r>
            <a:endParaRPr lang="en-US" sz="350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9665" y="7372884"/>
            <a:ext cx="4401554" cy="899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5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Fira Sans" panose="020B0503050000020004"/>
              </a:rPr>
              <a:t>Coletando feedback de usuários e empregadores.</a:t>
            </a:r>
            <a:endParaRPr lang="en-US" sz="292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53494" y="7372884"/>
            <a:ext cx="5707330" cy="1789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5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Fira Sans" panose="020B0503050000020004"/>
              </a:rPr>
              <a:t>Realizando pesquisas, utilizando formulários de avaliação e capturando comentários diretos no site.</a:t>
            </a:r>
            <a:endParaRPr lang="en-US" sz="292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09762" y="7372884"/>
            <a:ext cx="5278573" cy="223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5"/>
              </a:lnSpc>
            </a:pPr>
            <a:r>
              <a:rPr lang="en-US" sz="2920">
                <a:solidFill>
                  <a:srgbClr val="000000"/>
                </a:solidFill>
                <a:latin typeface="Fira Sans" panose="020B0503050000020004"/>
              </a:rPr>
              <a:t>Monitorando atentamente o número de inscrições e candidaturas efetuadas por meio do site.</a:t>
            </a:r>
            <a:endParaRPr lang="en-US" sz="2920">
              <a:solidFill>
                <a:srgbClr val="000000"/>
              </a:solidFill>
              <a:latin typeface="Fira Sans" panose="020B0503050000020004"/>
            </a:endParaRPr>
          </a:p>
          <a:p>
            <a:pPr algn="just">
              <a:lnSpc>
                <a:spcPts val="3505"/>
              </a:lnSpc>
              <a:spcBef>
                <a:spcPct val="0"/>
              </a:spcBef>
            </a:pPr>
          </a:p>
        </p:txBody>
      </p:sp>
      <p:sp>
        <p:nvSpPr>
          <p:cNvPr id="15" name="Freeform 15"/>
          <p:cNvSpPr/>
          <p:nvPr/>
        </p:nvSpPr>
        <p:spPr>
          <a:xfrm rot="5400000">
            <a:off x="8198269" y="7793925"/>
            <a:ext cx="7363552" cy="66941"/>
          </a:xfrm>
          <a:custGeom>
            <a:avLst/>
            <a:gdLst/>
            <a:ahLst/>
            <a:cxnLst/>
            <a:rect l="l" t="t" r="r" b="b"/>
            <a:pathLst>
              <a:path w="7363552" h="66941">
                <a:moveTo>
                  <a:pt x="0" y="0"/>
                </a:moveTo>
                <a:lnTo>
                  <a:pt x="7363551" y="0"/>
                </a:lnTo>
                <a:lnTo>
                  <a:pt x="7363551" y="66941"/>
                </a:lnTo>
                <a:lnTo>
                  <a:pt x="0" y="66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0345997" y="2120110"/>
            <a:ext cx="7611546" cy="659125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l="-14987" r="-1498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1028700" y="1116822"/>
            <a:ext cx="6671067" cy="1162627"/>
            <a:chOff x="0" y="0"/>
            <a:chExt cx="8894757" cy="15501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0715" cy="1550169"/>
            </a:xfrm>
            <a:custGeom>
              <a:avLst/>
              <a:gdLst/>
              <a:ahLst/>
              <a:cxnLst/>
              <a:rect l="l" t="t" r="r" b="b"/>
              <a:pathLst>
                <a:path w="1560715" h="1550169">
                  <a:moveTo>
                    <a:pt x="0" y="0"/>
                  </a:moveTo>
                  <a:lnTo>
                    <a:pt x="1560715" y="0"/>
                  </a:lnTo>
                  <a:lnTo>
                    <a:pt x="1560715" y="1550169"/>
                  </a:lnTo>
                  <a:lnTo>
                    <a:pt x="0" y="1550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919654" y="318731"/>
              <a:ext cx="6975102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0000"/>
                  </a:solidFill>
                  <a:latin typeface="Fira Sans Bold" panose="020B0803050000020004"/>
                </a:rPr>
                <a:t>JobTeens</a:t>
              </a:r>
              <a:endParaRPr lang="en-US" sz="3800">
                <a:solidFill>
                  <a:srgbClr val="000000"/>
                </a:solidFill>
                <a:latin typeface="Fira Sans Bold" panose="020B08030500000200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028700" y="4201140"/>
            <a:ext cx="7794231" cy="2884581"/>
            <a:chOff x="0" y="0"/>
            <a:chExt cx="10392307" cy="384610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0392307" cy="191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280"/>
                </a:lnSpc>
                <a:spcBef>
                  <a:spcPct val="0"/>
                </a:spcBef>
              </a:pPr>
              <a:r>
                <a:rPr lang="en-US" sz="9400" spc="-93">
                  <a:solidFill>
                    <a:srgbClr val="000000"/>
                  </a:solidFill>
                  <a:latin typeface="Fira Sans Medium" panose="020B0603050000020004"/>
                </a:rPr>
                <a:t>Bastidores</a:t>
              </a:r>
              <a:endParaRPr lang="en-US" sz="9400" spc="-93">
                <a:solidFill>
                  <a:srgbClr val="000000"/>
                </a:solidFill>
                <a:latin typeface="Fira Sans Medium" panose="020B06030500000200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30549"/>
              <a:ext cx="9310190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Cronograma, atividades desenvolvidas, desafios encontrados, próximo passos e grandes aprendizados.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001497" y="-3760768"/>
            <a:ext cx="12804984" cy="6226137"/>
            <a:chOff x="0" y="0"/>
            <a:chExt cx="11048529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8940177" y="-848601"/>
            <a:ext cx="2695438" cy="2334501"/>
            <a:chOff x="0" y="0"/>
            <a:chExt cx="6202680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</a:path>
              </a:pathLst>
            </a:custGeom>
            <a:solidFill>
              <a:srgbClr val="18D39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90315" y="4098869"/>
            <a:ext cx="3517292" cy="4099701"/>
          </a:xfrm>
          <a:custGeom>
            <a:avLst/>
            <a:gdLst/>
            <a:ahLst/>
            <a:cxnLst/>
            <a:rect l="l" t="t" r="r" b="b"/>
            <a:pathLst>
              <a:path w="3517292" h="4099701">
                <a:moveTo>
                  <a:pt x="0" y="0"/>
                </a:moveTo>
                <a:lnTo>
                  <a:pt x="3517292" y="0"/>
                </a:lnTo>
                <a:lnTo>
                  <a:pt x="3517292" y="4099701"/>
                </a:lnTo>
                <a:lnTo>
                  <a:pt x="0" y="409970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07607" y="4098869"/>
            <a:ext cx="3272241" cy="4099701"/>
          </a:xfrm>
          <a:custGeom>
            <a:avLst/>
            <a:gdLst/>
            <a:ahLst/>
            <a:cxnLst/>
            <a:rect l="l" t="t" r="r" b="b"/>
            <a:pathLst>
              <a:path w="3272241" h="4099701">
                <a:moveTo>
                  <a:pt x="0" y="0"/>
                </a:moveTo>
                <a:lnTo>
                  <a:pt x="3272241" y="0"/>
                </a:lnTo>
                <a:lnTo>
                  <a:pt x="3272241" y="4099701"/>
                </a:lnTo>
                <a:lnTo>
                  <a:pt x="0" y="409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4" r="-374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49281" y="4098869"/>
            <a:ext cx="3324833" cy="4099701"/>
          </a:xfrm>
          <a:custGeom>
            <a:avLst/>
            <a:gdLst/>
            <a:ahLst/>
            <a:cxnLst/>
            <a:rect l="l" t="t" r="r" b="b"/>
            <a:pathLst>
              <a:path w="3324833" h="4099701">
                <a:moveTo>
                  <a:pt x="0" y="0"/>
                </a:moveTo>
                <a:lnTo>
                  <a:pt x="3324833" y="0"/>
                </a:lnTo>
                <a:lnTo>
                  <a:pt x="3324833" y="4099701"/>
                </a:lnTo>
                <a:lnTo>
                  <a:pt x="0" y="4099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4" r="-28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84512" y="4098869"/>
            <a:ext cx="3318975" cy="4099701"/>
          </a:xfrm>
          <a:custGeom>
            <a:avLst/>
            <a:gdLst/>
            <a:ahLst/>
            <a:cxnLst/>
            <a:rect l="l" t="t" r="r" b="b"/>
            <a:pathLst>
              <a:path w="3318975" h="4099701">
                <a:moveTo>
                  <a:pt x="0" y="0"/>
                </a:moveTo>
                <a:lnTo>
                  <a:pt x="3318976" y="0"/>
                </a:lnTo>
                <a:lnTo>
                  <a:pt x="3318976" y="4099701"/>
                </a:lnTo>
                <a:lnTo>
                  <a:pt x="0" y="4099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87" r="-298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78889" y="4098869"/>
            <a:ext cx="3324833" cy="4099701"/>
          </a:xfrm>
          <a:custGeom>
            <a:avLst/>
            <a:gdLst/>
            <a:ahLst/>
            <a:cxnLst/>
            <a:rect l="l" t="t" r="r" b="b"/>
            <a:pathLst>
              <a:path w="3324833" h="4099701">
                <a:moveTo>
                  <a:pt x="0" y="0"/>
                </a:moveTo>
                <a:lnTo>
                  <a:pt x="3324834" y="0"/>
                </a:lnTo>
                <a:lnTo>
                  <a:pt x="3324834" y="4099701"/>
                </a:lnTo>
                <a:lnTo>
                  <a:pt x="0" y="4099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94" r="-289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56472" y="952589"/>
            <a:ext cx="3702828" cy="2082841"/>
          </a:xfrm>
          <a:custGeom>
            <a:avLst/>
            <a:gdLst/>
            <a:ahLst/>
            <a:cxnLst/>
            <a:rect l="l" t="t" r="r" b="b"/>
            <a:pathLst>
              <a:path w="3702828" h="2082841">
                <a:moveTo>
                  <a:pt x="0" y="0"/>
                </a:moveTo>
                <a:lnTo>
                  <a:pt x="3702828" y="0"/>
                </a:lnTo>
                <a:lnTo>
                  <a:pt x="3702828" y="2082841"/>
                </a:lnTo>
                <a:lnTo>
                  <a:pt x="0" y="2082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0315" y="895439"/>
            <a:ext cx="8349862" cy="93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0"/>
              </a:lnSpc>
              <a:spcBef>
                <a:spcPct val="0"/>
              </a:spcBef>
            </a:pPr>
            <a:r>
              <a:rPr lang="en-US" sz="5800" spc="-58">
                <a:solidFill>
                  <a:srgbClr val="F4F4F4"/>
                </a:solidFill>
                <a:latin typeface="Fira Sans Medium" panose="020B0603050000020004"/>
              </a:rPr>
              <a:t>Cronograma de Reuniões</a:t>
            </a:r>
            <a:endParaRPr lang="en-US" sz="5800" spc="-58">
              <a:solidFill>
                <a:srgbClr val="F4F4F4"/>
              </a:solidFill>
              <a:latin typeface="Fira Sans Medium" panose="020B06030500000200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</a:path>
              </a:pathLst>
            </a:custGeom>
            <a:solidFill>
              <a:srgbClr val="18D39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85577" y="3798007"/>
            <a:ext cx="17116845" cy="4815833"/>
          </a:xfrm>
          <a:custGeom>
            <a:avLst/>
            <a:gdLst/>
            <a:ahLst/>
            <a:cxnLst/>
            <a:rect l="l" t="t" r="r" b="b"/>
            <a:pathLst>
              <a:path w="17116845" h="4815833">
                <a:moveTo>
                  <a:pt x="0" y="0"/>
                </a:moveTo>
                <a:lnTo>
                  <a:pt x="17116846" y="0"/>
                </a:lnTo>
                <a:lnTo>
                  <a:pt x="17116846" y="4815833"/>
                </a:lnTo>
                <a:lnTo>
                  <a:pt x="0" y="48158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85577" y="1556736"/>
            <a:ext cx="8558423" cy="97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0"/>
              </a:lnSpc>
              <a:spcBef>
                <a:spcPct val="0"/>
              </a:spcBef>
            </a:pPr>
            <a:r>
              <a:rPr lang="en-US" sz="6100" spc="-61">
                <a:solidFill>
                  <a:srgbClr val="000000"/>
                </a:solidFill>
                <a:latin typeface="Fira Sans Medium" panose="020B0603050000020004"/>
              </a:rPr>
              <a:t>Organização das Tarefas</a:t>
            </a:r>
            <a:endParaRPr lang="en-US" sz="6100" spc="-61">
              <a:solidFill>
                <a:srgbClr val="000000"/>
              </a:solidFill>
              <a:latin typeface="Fira Sans Medium" panose="020B06030500000200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99153" y="-323376"/>
            <a:ext cx="3196863" cy="276849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-1001159" y="2117180"/>
            <a:ext cx="2737119" cy="2370358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2241409" y="-773627"/>
            <a:ext cx="2280848" cy="1975225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28700" y="2619907"/>
            <a:ext cx="16230600" cy="6638393"/>
          </a:xfrm>
          <a:custGeom>
            <a:avLst/>
            <a:gdLst/>
            <a:ahLst/>
            <a:cxnLst/>
            <a:rect l="l" t="t" r="r" b="b"/>
            <a:pathLst>
              <a:path w="16230600" h="6638393">
                <a:moveTo>
                  <a:pt x="0" y="0"/>
                </a:moveTo>
                <a:lnTo>
                  <a:pt x="16230600" y="0"/>
                </a:lnTo>
                <a:lnTo>
                  <a:pt x="16230600" y="6638393"/>
                </a:lnTo>
                <a:lnTo>
                  <a:pt x="0" y="663839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15" r="-1886" b="-1143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63488" y="491708"/>
            <a:ext cx="3295812" cy="1853894"/>
          </a:xfrm>
          <a:custGeom>
            <a:avLst/>
            <a:gdLst/>
            <a:ahLst/>
            <a:cxnLst/>
            <a:rect l="l" t="t" r="r" b="b"/>
            <a:pathLst>
              <a:path w="3295812" h="1853894">
                <a:moveTo>
                  <a:pt x="0" y="0"/>
                </a:moveTo>
                <a:lnTo>
                  <a:pt x="3295812" y="0"/>
                </a:lnTo>
                <a:lnTo>
                  <a:pt x="3295812" y="1853894"/>
                </a:lnTo>
                <a:lnTo>
                  <a:pt x="0" y="185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787942" y="82392"/>
            <a:ext cx="3196863" cy="276849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259300" y="1911646"/>
            <a:ext cx="2737119" cy="2370358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4399062" y="-905220"/>
            <a:ext cx="2280848" cy="1975225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39104" y="516022"/>
            <a:ext cx="3064126" cy="2334869"/>
          </a:xfrm>
          <a:custGeom>
            <a:avLst/>
            <a:gdLst/>
            <a:ahLst/>
            <a:cxnLst/>
            <a:rect l="l" t="t" r="r" b="b"/>
            <a:pathLst>
              <a:path w="3064126" h="2334869">
                <a:moveTo>
                  <a:pt x="0" y="0"/>
                </a:moveTo>
                <a:lnTo>
                  <a:pt x="3064126" y="0"/>
                </a:lnTo>
                <a:lnTo>
                  <a:pt x="3064126" y="2334868"/>
                </a:lnTo>
                <a:lnTo>
                  <a:pt x="0" y="233486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7733" r="-1773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9104" y="3096825"/>
            <a:ext cx="16455618" cy="5877911"/>
          </a:xfrm>
          <a:custGeom>
            <a:avLst/>
            <a:gdLst/>
            <a:ahLst/>
            <a:cxnLst/>
            <a:rect l="l" t="t" r="r" b="b"/>
            <a:pathLst>
              <a:path w="16455618" h="5877911">
                <a:moveTo>
                  <a:pt x="0" y="0"/>
                </a:moveTo>
                <a:lnTo>
                  <a:pt x="16455619" y="0"/>
                </a:lnTo>
                <a:lnTo>
                  <a:pt x="16455619" y="5877912"/>
                </a:lnTo>
                <a:lnTo>
                  <a:pt x="0" y="587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787942" y="82392"/>
            <a:ext cx="3196863" cy="276849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259300" y="1911646"/>
            <a:ext cx="2737119" cy="2370358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4399062" y="-905220"/>
            <a:ext cx="2280848" cy="1975225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82722" y="2584585"/>
            <a:ext cx="15922557" cy="7033531"/>
          </a:xfrm>
          <a:custGeom>
            <a:avLst/>
            <a:gdLst/>
            <a:ahLst/>
            <a:cxnLst/>
            <a:rect l="l" t="t" r="r" b="b"/>
            <a:pathLst>
              <a:path w="15922557" h="7033531">
                <a:moveTo>
                  <a:pt x="0" y="0"/>
                </a:moveTo>
                <a:lnTo>
                  <a:pt x="15922556" y="0"/>
                </a:lnTo>
                <a:lnTo>
                  <a:pt x="15922556" y="7033531"/>
                </a:lnTo>
                <a:lnTo>
                  <a:pt x="0" y="70335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19" r="-4871" b="-648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0"/>
            <a:ext cx="3064126" cy="2334869"/>
          </a:xfrm>
          <a:custGeom>
            <a:avLst/>
            <a:gdLst/>
            <a:ahLst/>
            <a:cxnLst/>
            <a:rect l="l" t="t" r="r" b="b"/>
            <a:pathLst>
              <a:path w="3064126" h="2334869">
                <a:moveTo>
                  <a:pt x="0" y="0"/>
                </a:moveTo>
                <a:lnTo>
                  <a:pt x="3064126" y="0"/>
                </a:lnTo>
                <a:lnTo>
                  <a:pt x="3064126" y="2334869"/>
                </a:lnTo>
                <a:lnTo>
                  <a:pt x="0" y="2334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3" r="-17733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14381"/>
            <a:ext cx="8349862" cy="93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40"/>
              </a:lnSpc>
              <a:spcBef>
                <a:spcPct val="0"/>
              </a:spcBef>
            </a:pPr>
            <a:r>
              <a:rPr lang="en-US" sz="5800" spc="-58">
                <a:solidFill>
                  <a:srgbClr val="000000"/>
                </a:solidFill>
                <a:latin typeface="Fira Sans Medium" panose="020B0603050000020004"/>
              </a:rPr>
              <a:t>Próximos Passos</a:t>
            </a:r>
            <a:endParaRPr lang="en-US" sz="5800" spc="-58">
              <a:solidFill>
                <a:srgbClr val="000000"/>
              </a:solidFill>
              <a:latin typeface="Fira Sans Medium" panose="020B0603050000020004"/>
            </a:endParaRP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0">
            <a:off x="10585475" y="2110951"/>
            <a:ext cx="6673825" cy="5779232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l="-18185" r="-1818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028700" y="3452512"/>
            <a:ext cx="9465988" cy="4702133"/>
            <a:chOff x="0" y="0"/>
            <a:chExt cx="12621318" cy="6269511"/>
          </a:xfrm>
        </p:grpSpPr>
        <p:sp>
          <p:nvSpPr>
            <p:cNvPr id="10" name="TextBox 10"/>
            <p:cNvSpPr txBox="1"/>
            <p:nvPr/>
          </p:nvSpPr>
          <p:spPr>
            <a:xfrm>
              <a:off x="826413" y="9525"/>
              <a:ext cx="11794905" cy="6259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65"/>
                </a:lnSpc>
              </a:pPr>
              <a:r>
                <a:rPr lang="en-US" sz="3560">
                  <a:solidFill>
                    <a:srgbClr val="000000"/>
                  </a:solidFill>
                  <a:latin typeface="Fira Sans" panose="020B0503050000020004"/>
                </a:rPr>
                <a:t>Fazer a ligação com o banco de dados, logo após criar a parte do backend e por o site na web;</a:t>
              </a:r>
              <a:endParaRPr lang="en-US" sz="3560">
                <a:solidFill>
                  <a:srgbClr val="000000"/>
                </a:solidFill>
                <a:latin typeface="Fira Sans" panose="020B0503050000020004"/>
              </a:endParaRPr>
            </a:p>
            <a:p>
              <a:pPr algn="just">
                <a:lnSpc>
                  <a:spcPts val="4165"/>
                </a:lnSpc>
              </a:pPr>
            </a:p>
            <a:p>
              <a:pPr algn="just">
                <a:lnSpc>
                  <a:spcPts val="4165"/>
                </a:lnSpc>
              </a:pPr>
              <a:r>
                <a:rPr lang="en-US" sz="3560">
                  <a:solidFill>
                    <a:srgbClr val="000000"/>
                  </a:solidFill>
                  <a:latin typeface="Fira Sans" panose="020B0503050000020004"/>
                </a:rPr>
                <a:t>Implementação em java de orientação a objetos;</a:t>
              </a:r>
              <a:endParaRPr lang="en-US" sz="3560">
                <a:solidFill>
                  <a:srgbClr val="000000"/>
                </a:solidFill>
                <a:latin typeface="Fira Sans" panose="020B0503050000020004"/>
              </a:endParaRPr>
            </a:p>
            <a:p>
              <a:pPr algn="just">
                <a:lnSpc>
                  <a:spcPts val="4165"/>
                </a:lnSpc>
              </a:pPr>
            </a:p>
            <a:p>
              <a:pPr algn="just">
                <a:lnSpc>
                  <a:spcPts val="4165"/>
                </a:lnSpc>
              </a:pPr>
              <a:r>
                <a:rPr lang="en-US" sz="3560">
                  <a:solidFill>
                    <a:srgbClr val="000000"/>
                  </a:solidFill>
                  <a:latin typeface="Fira Sans" panose="020B0503050000020004"/>
                </a:rPr>
                <a:t>Refatoração do código com Ecossistema Spring framework.</a:t>
              </a:r>
              <a:endParaRPr lang="en-US" sz="3560">
                <a:solidFill>
                  <a:srgbClr val="000000"/>
                </a:solidFill>
                <a:latin typeface="Fira Sans" panose="020B0503050000020004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1" y="0"/>
              <a:ext cx="607065" cy="569537"/>
            </a:xfrm>
            <a:custGeom>
              <a:avLst/>
              <a:gdLst/>
              <a:ahLst/>
              <a:cxnLst/>
              <a:rect l="l" t="t" r="r" b="b"/>
              <a:pathLst>
                <a:path w="607065" h="569537">
                  <a:moveTo>
                    <a:pt x="0" y="0"/>
                  </a:moveTo>
                  <a:lnTo>
                    <a:pt x="607064" y="0"/>
                  </a:lnTo>
                  <a:lnTo>
                    <a:pt x="607064" y="569537"/>
                  </a:lnTo>
                  <a:lnTo>
                    <a:pt x="0" y="569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2849987"/>
              <a:ext cx="607065" cy="569537"/>
            </a:xfrm>
            <a:custGeom>
              <a:avLst/>
              <a:gdLst/>
              <a:ahLst/>
              <a:cxnLst/>
              <a:rect l="l" t="t" r="r" b="b"/>
              <a:pathLst>
                <a:path w="607065" h="569537">
                  <a:moveTo>
                    <a:pt x="0" y="0"/>
                  </a:moveTo>
                  <a:lnTo>
                    <a:pt x="607065" y="0"/>
                  </a:lnTo>
                  <a:lnTo>
                    <a:pt x="607065" y="569537"/>
                  </a:lnTo>
                  <a:lnTo>
                    <a:pt x="0" y="569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461" y="4888121"/>
              <a:ext cx="607065" cy="569537"/>
            </a:xfrm>
            <a:custGeom>
              <a:avLst/>
              <a:gdLst/>
              <a:ahLst/>
              <a:cxnLst/>
              <a:rect l="l" t="t" r="r" b="b"/>
              <a:pathLst>
                <a:path w="607065" h="569537">
                  <a:moveTo>
                    <a:pt x="0" y="0"/>
                  </a:moveTo>
                  <a:lnTo>
                    <a:pt x="607064" y="0"/>
                  </a:lnTo>
                  <a:lnTo>
                    <a:pt x="607064" y="569537"/>
                  </a:lnTo>
                  <a:lnTo>
                    <a:pt x="0" y="569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7237200" y="1829224"/>
            <a:ext cx="1892824" cy="163919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5241882" y="34692"/>
            <a:ext cx="2670693" cy="231283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4977355" y="-487094"/>
            <a:ext cx="1577295" cy="1365945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-909200" y="719138"/>
            <a:ext cx="3086100" cy="1543050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</a:path>
              </a:pathLst>
            </a:custGeom>
            <a:solidFill>
              <a:srgbClr val="47637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25611" y="2648821"/>
            <a:ext cx="15636777" cy="6720275"/>
          </a:xfrm>
          <a:custGeom>
            <a:avLst/>
            <a:gdLst/>
            <a:ahLst/>
            <a:cxnLst/>
            <a:rect l="l" t="t" r="r" b="b"/>
            <a:pathLst>
              <a:path w="15636777" h="6720275">
                <a:moveTo>
                  <a:pt x="0" y="0"/>
                </a:moveTo>
                <a:lnTo>
                  <a:pt x="15636778" y="0"/>
                </a:lnTo>
                <a:lnTo>
                  <a:pt x="15636778" y="6720276"/>
                </a:lnTo>
                <a:lnTo>
                  <a:pt x="0" y="672027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0579" r="-90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40843" y="1057275"/>
            <a:ext cx="1221523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 spc="-56">
                <a:solidFill>
                  <a:srgbClr val="000000"/>
                </a:solidFill>
                <a:latin typeface="Fira Sans Medium" panose="020B0603050000020004"/>
              </a:rPr>
              <a:t>Base de dados - Modelo Conceitual</a:t>
            </a:r>
            <a:endParaRPr lang="en-US" sz="5600" spc="-56">
              <a:solidFill>
                <a:srgbClr val="000000"/>
              </a:solidFill>
              <a:latin typeface="Fira Sans Medium" panose="020B06030500000200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214290" y="-542287"/>
            <a:ext cx="13031070" cy="112849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786776" y="-485798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0654043" y="442789"/>
            <a:ext cx="1994870" cy="1727467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t="-42592" b="-42592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9656609" y="2341706"/>
            <a:ext cx="1994870" cy="1727467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2446" b="-2446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8659174" y="4236464"/>
            <a:ext cx="1994870" cy="1727467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26986" b="-2698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0">
            <a:off x="7661739" y="6116331"/>
            <a:ext cx="1994870" cy="1727467"/>
            <a:chOff x="0" y="0"/>
            <a:chExt cx="4282440" cy="3708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b="-53972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6664304" y="8017481"/>
            <a:ext cx="1994870" cy="1727467"/>
            <a:chOff x="0" y="0"/>
            <a:chExt cx="4282440" cy="3708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t="-54526" b="-50769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12765411" y="783420"/>
            <a:ext cx="4493889" cy="1386836"/>
            <a:chOff x="0" y="0"/>
            <a:chExt cx="5991852" cy="184911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599185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Fira Sans Bold" panose="020B0803050000020004"/>
                </a:rPr>
                <a:t>Tailany Leite</a:t>
              </a:r>
              <a:endParaRPr lang="en-US" sz="2800">
                <a:solidFill>
                  <a:srgbClr val="000000"/>
                </a:solidFill>
                <a:latin typeface="Fira Sans Bold" panose="020B0803050000020004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62723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Lider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301956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tailany.leite@gmail.com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1852532" y="2684240"/>
            <a:ext cx="4493889" cy="1384933"/>
            <a:chOff x="0" y="0"/>
            <a:chExt cx="5991852" cy="184657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660186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Vice Lider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99419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simonealvess274@gmail.com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599185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Fira Sans Bold" panose="020B0803050000020004"/>
                </a:rPr>
                <a:t>Simone Alves</a:t>
              </a:r>
              <a:endParaRPr lang="en-US" sz="2800">
                <a:solidFill>
                  <a:srgbClr val="000000"/>
                </a:solidFill>
                <a:latin typeface="Fira Sans Bold" panose="020B0803050000020004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50039" y="4429954"/>
            <a:ext cx="6113968" cy="137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50"/>
              </a:lnSpc>
              <a:spcBef>
                <a:spcPct val="0"/>
              </a:spcBef>
            </a:pPr>
            <a:r>
              <a:rPr lang="en-US" sz="8500" spc="-84">
                <a:solidFill>
                  <a:srgbClr val="F4F4F4"/>
                </a:solidFill>
                <a:latin typeface="Fira Sans Medium" panose="020B0603050000020004"/>
              </a:rPr>
              <a:t>Nosso Time</a:t>
            </a:r>
            <a:endParaRPr lang="en-US" sz="8500" spc="-84">
              <a:solidFill>
                <a:srgbClr val="F4F4F4"/>
              </a:solidFill>
              <a:latin typeface="Fira Sans Medium" panose="020B06030500000200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888606" y="4578998"/>
            <a:ext cx="4493889" cy="1384933"/>
            <a:chOff x="0" y="0"/>
            <a:chExt cx="5991852" cy="184657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60186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Integrante da equipe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299419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thawanmaracas@gmail.com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599185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Fira Sans Bold" panose="020B0803050000020004"/>
                </a:rPr>
                <a:t>Thauan Santos</a:t>
              </a:r>
              <a:endParaRPr lang="en-US" sz="2800">
                <a:solidFill>
                  <a:srgbClr val="000000"/>
                </a:solidFill>
                <a:latin typeface="Fira Sans Bold" panose="020B0803050000020004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9816780" y="6477915"/>
            <a:ext cx="4493889" cy="1384933"/>
            <a:chOff x="0" y="0"/>
            <a:chExt cx="5991852" cy="184657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660186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Integrante da equipe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299419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thiagosaturnino9@gmail.com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599185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Fira Sans Bold" panose="020B0803050000020004"/>
                </a:rPr>
                <a:t>Thiago Saturnino</a:t>
              </a:r>
              <a:endParaRPr lang="en-US" sz="2800">
                <a:solidFill>
                  <a:srgbClr val="000000"/>
                </a:solidFill>
                <a:latin typeface="Fira Sans Bold" panose="020B0803050000020004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8875929" y="8360015"/>
            <a:ext cx="4493889" cy="1384933"/>
            <a:chOff x="0" y="0"/>
            <a:chExt cx="5991852" cy="1846577"/>
          </a:xfrm>
        </p:grpSpPr>
        <p:sp>
          <p:nvSpPr>
            <p:cNvPr id="34" name="TextBox 34"/>
            <p:cNvSpPr txBox="1"/>
            <p:nvPr/>
          </p:nvSpPr>
          <p:spPr>
            <a:xfrm>
              <a:off x="0" y="660186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Integrante da equipe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299419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Fira Sans Light" panose="020B0403050000020004"/>
                </a:rPr>
                <a:t>thiagojaimebarb@gmail.com</a:t>
              </a:r>
              <a:endParaRPr lang="en-US" sz="250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99185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Fira Sans Bold" panose="020B0803050000020004"/>
                </a:rPr>
                <a:t>Thiago Jaime</a:t>
              </a:r>
              <a:endParaRPr lang="en-US" sz="2800">
                <a:solidFill>
                  <a:srgbClr val="000000"/>
                </a:solidFill>
                <a:latin typeface="Fira Sans Bold" panose="020B0803050000020004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719138"/>
            <a:ext cx="3086100" cy="1543050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</a:path>
              </a:pathLst>
            </a:custGeom>
            <a:solidFill>
              <a:srgbClr val="4763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7237200" y="1829224"/>
            <a:ext cx="1892824" cy="1639195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5241882" y="34692"/>
            <a:ext cx="2670693" cy="2312832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4977355" y="-487094"/>
            <a:ext cx="1577295" cy="136594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804108" y="2973527"/>
            <a:ext cx="16679785" cy="5835939"/>
          </a:xfrm>
          <a:custGeom>
            <a:avLst/>
            <a:gdLst/>
            <a:ahLst/>
            <a:cxnLst/>
            <a:rect l="l" t="t" r="r" b="b"/>
            <a:pathLst>
              <a:path w="16679785" h="5835939">
                <a:moveTo>
                  <a:pt x="0" y="0"/>
                </a:moveTo>
                <a:lnTo>
                  <a:pt x="16679784" y="0"/>
                </a:lnTo>
                <a:lnTo>
                  <a:pt x="16679784" y="5835939"/>
                </a:lnTo>
                <a:lnTo>
                  <a:pt x="0" y="583593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662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78382" y="1057275"/>
            <a:ext cx="1088252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 spc="-56">
                <a:solidFill>
                  <a:srgbClr val="000000"/>
                </a:solidFill>
                <a:latin typeface="Fira Sans Medium" panose="020B0603050000020004"/>
              </a:rPr>
              <a:t>Modelo Lógico</a:t>
            </a:r>
            <a:endParaRPr lang="en-US" sz="5600" spc="-56">
              <a:solidFill>
                <a:srgbClr val="000000"/>
              </a:solidFill>
              <a:latin typeface="Fira Sans Medium" panose="020B06030500000200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947187" y="428625"/>
            <a:ext cx="3086100" cy="1543050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</a:path>
              </a:pathLst>
            </a:custGeom>
            <a:solidFill>
              <a:srgbClr val="18D39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2438604" y="1943100"/>
            <a:ext cx="13986874" cy="78644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39569" y="767443"/>
            <a:ext cx="13337392" cy="86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40"/>
              </a:lnSpc>
              <a:spcBef>
                <a:spcPct val="0"/>
              </a:spcBef>
            </a:pPr>
            <a:r>
              <a:rPr lang="en-US" sz="5700" spc="-57">
                <a:solidFill>
                  <a:srgbClr val="000000"/>
                </a:solidFill>
                <a:latin typeface="Fira Sans Medium" panose="020B0603050000020004"/>
              </a:rPr>
              <a:t>Navegando pela solução</a:t>
            </a:r>
            <a:endParaRPr lang="en-US" sz="5700" spc="-57">
              <a:solidFill>
                <a:srgbClr val="000000"/>
              </a:solidFill>
              <a:latin typeface="Fira Sans Medium" panose="020B060305000002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8839887" y="1698135"/>
            <a:ext cx="7957376" cy="6890729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l="-3517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30807" y="4273848"/>
            <a:ext cx="7117156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20"/>
              </a:lnSpc>
              <a:spcBef>
                <a:spcPct val="0"/>
              </a:spcBef>
            </a:pPr>
            <a:r>
              <a:rPr lang="en-US" sz="8100" spc="-81">
                <a:solidFill>
                  <a:srgbClr val="000000"/>
                </a:solidFill>
                <a:latin typeface="Fira Sans Medium" panose="020B0603050000020004"/>
              </a:rPr>
              <a:t>Obrigado(a) pela atenção!</a:t>
            </a:r>
            <a:endParaRPr lang="en-US" sz="8100" spc="-81">
              <a:solidFill>
                <a:srgbClr val="000000"/>
              </a:solidFill>
              <a:latin typeface="Fira Sans Medium" panose="020B06030500000200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028700" y="1116822"/>
            <a:ext cx="6671067" cy="1162627"/>
            <a:chOff x="0" y="0"/>
            <a:chExt cx="8894757" cy="15501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0715" cy="1550169"/>
            </a:xfrm>
            <a:custGeom>
              <a:avLst/>
              <a:gdLst/>
              <a:ahLst/>
              <a:cxnLst/>
              <a:rect l="l" t="t" r="r" b="b"/>
              <a:pathLst>
                <a:path w="1560715" h="1550169">
                  <a:moveTo>
                    <a:pt x="0" y="0"/>
                  </a:moveTo>
                  <a:lnTo>
                    <a:pt x="1560715" y="0"/>
                  </a:lnTo>
                  <a:lnTo>
                    <a:pt x="1560715" y="1550169"/>
                  </a:lnTo>
                  <a:lnTo>
                    <a:pt x="0" y="1550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919654" y="318731"/>
              <a:ext cx="6975102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0000"/>
                  </a:solidFill>
                  <a:latin typeface="Fira Sans Bold" panose="020B0803050000020004"/>
                </a:rPr>
                <a:t>JobTeens</a:t>
              </a:r>
              <a:endParaRPr lang="en-US" sz="3800">
                <a:solidFill>
                  <a:srgbClr val="000000"/>
                </a:solidFill>
                <a:latin typeface="Fira Sans Bold" panose="020B0803050000020004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7750" y="3091179"/>
            <a:ext cx="16230600" cy="616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Light" panose="020B0403050000020004"/>
              </a:rPr>
              <a:t>INSTITUTO BRASILEIRO DE GEOGRAFIA E ESTATÍSTICA. </a:t>
            </a:r>
            <a:r>
              <a:rPr lang="en-US" sz="3200">
                <a:solidFill>
                  <a:srgbClr val="000000"/>
                </a:solidFill>
                <a:latin typeface="Fira Sans Bold" panose="020B0803050000020004"/>
              </a:rPr>
              <a:t>Mercado de trabalho</a:t>
            </a:r>
            <a:r>
              <a:rPr lang="en-US" sz="3200">
                <a:solidFill>
                  <a:srgbClr val="000000"/>
                </a:solidFill>
                <a:latin typeface="Fira Sans Light" panose="020B0403050000020004"/>
              </a:rPr>
              <a:t>. Disponível em: https://painel.ibge.gov.br/pnadc/. Acesso em: 16 ago. 2023.</a:t>
            </a:r>
            <a:endParaRPr lang="en-US" sz="3200">
              <a:solidFill>
                <a:srgbClr val="000000"/>
              </a:solidFill>
              <a:latin typeface="Fira Sans Light" panose="020B0403050000020004"/>
            </a:endParaRP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Light" panose="020B0403050000020004"/>
              </a:rPr>
              <a:t>INTERNATIONAL LABOUR ORGANIZATION. </a:t>
            </a:r>
            <a:r>
              <a:rPr lang="en-US" sz="3200">
                <a:solidFill>
                  <a:srgbClr val="000000"/>
                </a:solidFill>
                <a:latin typeface="Fira Sans Bold" panose="020B0803050000020004"/>
              </a:rPr>
              <a:t>Global Employment Trends for Youth 2022: Investing in transforming futures for young people.</a:t>
            </a:r>
            <a:r>
              <a:rPr lang="en-US" sz="3200">
                <a:solidFill>
                  <a:srgbClr val="000000"/>
                </a:solidFill>
                <a:latin typeface="Fira Sans Light" panose="020B0403050000020004"/>
              </a:rPr>
              <a:t> Disponível em: https://www.ilo.org/global/publications/books/WCMS_853321/lang--en/index.htm. Acesso em: 16 ago. 2023.</a:t>
            </a:r>
            <a:endParaRPr lang="en-US" sz="3200">
              <a:solidFill>
                <a:srgbClr val="000000"/>
              </a:solidFill>
              <a:latin typeface="Fira Sans Light" panose="020B0403050000020004"/>
            </a:endParaRPr>
          </a:p>
          <a:p>
            <a:pPr>
              <a:lnSpc>
                <a:spcPts val="4480"/>
              </a:lnSpc>
            </a:pPr>
          </a:p>
          <a:p>
            <a:pPr marL="0" lvl="0" indent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Fira Sans Light" panose="020B0403050000020004"/>
              </a:rPr>
              <a:t>OECD. </a:t>
            </a:r>
            <a:r>
              <a:rPr lang="en-US" sz="3200">
                <a:solidFill>
                  <a:srgbClr val="000000"/>
                </a:solidFill>
                <a:latin typeface="Fira Sans Bold" panose="020B0803050000020004"/>
              </a:rPr>
              <a:t>Youth and the Labour Market - Youth Not in employment, Education or Training (NEET) - OECD Data</a:t>
            </a:r>
            <a:r>
              <a:rPr lang="en-US" sz="3200">
                <a:solidFill>
                  <a:srgbClr val="000000"/>
                </a:solidFill>
                <a:latin typeface="Fira Sans Light" panose="020B0403050000020004"/>
              </a:rPr>
              <a:t>. Disponível em: https://data.oecd.org/youthinac/youth-not-in-employment-education-or-training-neet.htm. Acesso em: 16 ago. 2023.</a:t>
            </a:r>
            <a:endParaRPr lang="en-US" sz="3200">
              <a:solidFill>
                <a:srgbClr val="000000"/>
              </a:solidFill>
              <a:latin typeface="Fira Sans Light" panose="020B0403050000020004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47750" y="1070005"/>
            <a:ext cx="591041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en-US" sz="8500" spc="-84">
                <a:solidFill>
                  <a:srgbClr val="000000"/>
                </a:solidFill>
                <a:latin typeface="Fira Sans Bold" panose="020B0803050000020004"/>
              </a:rPr>
              <a:t>Referências  </a:t>
            </a:r>
            <a:endParaRPr lang="en-US" sz="8500" spc="-84">
              <a:solidFill>
                <a:srgbClr val="000000"/>
              </a:solidFill>
              <a:latin typeface="Fira Sans Bold" panose="020B0803050000020004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4787942" y="82392"/>
            <a:ext cx="3196863" cy="2768498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7259300" y="1911646"/>
            <a:ext cx="2737119" cy="2370358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4399062" y="-905220"/>
            <a:ext cx="2280848" cy="1975225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197799" y="6128632"/>
            <a:ext cx="7013374" cy="607361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656110" y="1028700"/>
            <a:ext cx="5008879" cy="433771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9605022" y="2189257"/>
            <a:ext cx="7337923" cy="6354310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l="-23230" r="-232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7308428" y="7602924"/>
            <a:ext cx="3608561" cy="3125031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989049"/>
            <a:ext cx="553182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8500" spc="-84">
                <a:solidFill>
                  <a:srgbClr val="000000"/>
                </a:solidFill>
                <a:latin typeface="Fira Sans Medium" panose="020B0603050000020004"/>
              </a:rPr>
              <a:t>Introdução</a:t>
            </a:r>
            <a:endParaRPr lang="en-US" sz="8500" spc="-84">
              <a:solidFill>
                <a:srgbClr val="000000"/>
              </a:solidFill>
              <a:latin typeface="Fira Sans Medium" panose="020B06030500000200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028700" y="3640524"/>
            <a:ext cx="8576322" cy="3962400"/>
            <a:chOff x="0" y="0"/>
            <a:chExt cx="11435096" cy="5283200"/>
          </a:xfrm>
        </p:grpSpPr>
        <p:sp>
          <p:nvSpPr>
            <p:cNvPr id="12" name="Freeform 12"/>
            <p:cNvSpPr/>
            <p:nvPr/>
          </p:nvSpPr>
          <p:spPr>
            <a:xfrm>
              <a:off x="0" y="2686999"/>
              <a:ext cx="603461" cy="566156"/>
            </a:xfrm>
            <a:custGeom>
              <a:avLst/>
              <a:gdLst/>
              <a:ahLst/>
              <a:cxnLst/>
              <a:rect l="l" t="t" r="r" b="b"/>
              <a:pathLst>
                <a:path w="603461" h="566156">
                  <a:moveTo>
                    <a:pt x="0" y="0"/>
                  </a:moveTo>
                  <a:lnTo>
                    <a:pt x="603461" y="0"/>
                  </a:lnTo>
                  <a:lnTo>
                    <a:pt x="603461" y="566156"/>
                  </a:lnTo>
                  <a:lnTo>
                    <a:pt x="0" y="566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03461" cy="566156"/>
            </a:xfrm>
            <a:custGeom>
              <a:avLst/>
              <a:gdLst/>
              <a:ahLst/>
              <a:cxnLst/>
              <a:rect l="l" t="t" r="r" b="b"/>
              <a:pathLst>
                <a:path w="603461" h="566156">
                  <a:moveTo>
                    <a:pt x="0" y="0"/>
                  </a:moveTo>
                  <a:lnTo>
                    <a:pt x="603461" y="0"/>
                  </a:lnTo>
                  <a:lnTo>
                    <a:pt x="603461" y="566156"/>
                  </a:lnTo>
                  <a:lnTo>
                    <a:pt x="0" y="566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975366" y="-9525"/>
              <a:ext cx="10459730" cy="529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Fira Sans" panose="020B0503050000020004"/>
                </a:rPr>
                <a:t>A empregabilidade é fator de grande importância no contexto econômico e social atual. </a:t>
              </a:r>
              <a:endParaRPr lang="en-US" sz="3300">
                <a:solidFill>
                  <a:srgbClr val="000000"/>
                </a:solidFill>
                <a:latin typeface="Fira Sans" panose="020B0503050000020004"/>
              </a:endParaRPr>
            </a:p>
            <a:p>
              <a:pPr algn="just">
                <a:lnSpc>
                  <a:spcPts val="3960"/>
                </a:lnSpc>
              </a:pPr>
            </a:p>
            <a:p>
              <a:pPr algn="just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000000"/>
                  </a:solidFill>
                  <a:latin typeface="Fira Sans" panose="020B0503050000020004"/>
                </a:rPr>
                <a:t>A falta de oportunidades impacta tanto individualmente como socialmente a vida de muitos jovens, especialmente os de baixa renda.</a:t>
              </a:r>
              <a:endParaRPr lang="en-US" sz="3300">
                <a:solidFill>
                  <a:srgbClr val="000000"/>
                </a:solidFill>
                <a:latin typeface="Fira Sans" panose="020B0503050000020004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399313" y="5256702"/>
            <a:ext cx="6591225" cy="5708032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1576265" y="751364"/>
            <a:ext cx="4707384" cy="407661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4757823" y="8027805"/>
            <a:ext cx="3391355" cy="293692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777427" y="2347913"/>
            <a:ext cx="6496331" cy="5625529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l="-19138" r="-1913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49171" y="2723982"/>
            <a:ext cx="911012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Fira Sans" panose="020B0503050000020004"/>
              </a:rPr>
              <a:t>Nosso propósito é apoiar jovens de baixa renda a superar os desafios na busca por sua primeira oportunidade de emprego. </a:t>
            </a:r>
            <a:endParaRPr lang="en-US" sz="330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28988" y="4758118"/>
            <a:ext cx="9110124" cy="70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5"/>
              </a:lnSpc>
            </a:pPr>
            <a:r>
              <a:rPr lang="en-US" sz="4200">
                <a:solidFill>
                  <a:srgbClr val="000000"/>
                </a:solidFill>
                <a:latin typeface="Fira Sans Medium" panose="020B0603050000020004"/>
              </a:rPr>
              <a:t>Impactos do problema</a:t>
            </a:r>
            <a:endParaRPr lang="en-US" sz="4200">
              <a:solidFill>
                <a:srgbClr val="000000"/>
              </a:solidFill>
              <a:latin typeface="Fira Sans Medium" panose="020B060305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149171" y="1062038"/>
            <a:ext cx="551274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  <a:spcBef>
                <a:spcPct val="0"/>
              </a:spcBef>
            </a:pPr>
            <a:r>
              <a:rPr lang="en-US" sz="8500" spc="-84">
                <a:solidFill>
                  <a:srgbClr val="000000"/>
                </a:solidFill>
                <a:latin typeface="Fira Sans Medium" panose="020B0603050000020004"/>
              </a:rPr>
              <a:t>Problema</a:t>
            </a:r>
            <a:endParaRPr lang="en-US" sz="8500" spc="-84">
              <a:solidFill>
                <a:srgbClr val="000000"/>
              </a:solidFill>
              <a:latin typeface="Fira Sans Medium" panose="020B0603050000020004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8228990" y="4609763"/>
            <a:ext cx="895049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0">
            <a:off x="8426658" y="5843207"/>
            <a:ext cx="8752825" cy="3571875"/>
            <a:chOff x="0" y="0"/>
            <a:chExt cx="11670434" cy="4762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7120" cy="494534"/>
            </a:xfrm>
            <a:custGeom>
              <a:avLst/>
              <a:gdLst/>
              <a:ahLst/>
              <a:cxnLst/>
              <a:rect l="l" t="t" r="r" b="b"/>
              <a:pathLst>
                <a:path w="527120" h="494534">
                  <a:moveTo>
                    <a:pt x="0" y="0"/>
                  </a:moveTo>
                  <a:lnTo>
                    <a:pt x="527120" y="0"/>
                  </a:lnTo>
                  <a:lnTo>
                    <a:pt x="527120" y="494534"/>
                  </a:lnTo>
                  <a:lnTo>
                    <a:pt x="0" y="494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1002534"/>
              <a:ext cx="527120" cy="494534"/>
            </a:xfrm>
            <a:custGeom>
              <a:avLst/>
              <a:gdLst/>
              <a:ahLst/>
              <a:cxnLst/>
              <a:rect l="l" t="t" r="r" b="b"/>
              <a:pathLst>
                <a:path w="527120" h="494534">
                  <a:moveTo>
                    <a:pt x="0" y="0"/>
                  </a:moveTo>
                  <a:lnTo>
                    <a:pt x="527120" y="0"/>
                  </a:lnTo>
                  <a:lnTo>
                    <a:pt x="527120" y="494534"/>
                  </a:lnTo>
                  <a:lnTo>
                    <a:pt x="0" y="494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800752" y="0"/>
              <a:ext cx="10869682" cy="476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80"/>
                </a:lnSpc>
              </a:pPr>
              <a:r>
                <a:rPr lang="en-US" sz="3065">
                  <a:solidFill>
                    <a:srgbClr val="000000"/>
                  </a:solidFill>
                  <a:latin typeface="Fira Sans" panose="020B0503050000020004"/>
                </a:rPr>
                <a:t>Ciclo de desemprego;</a:t>
              </a:r>
              <a:endParaRPr lang="en-US" sz="3065">
                <a:solidFill>
                  <a:srgbClr val="000000"/>
                </a:solidFill>
                <a:latin typeface="Fira Sans" panose="020B0503050000020004"/>
              </a:endParaRPr>
            </a:p>
            <a:p>
              <a:pPr algn="just">
                <a:lnSpc>
                  <a:spcPts val="2055"/>
                </a:lnSpc>
              </a:pPr>
            </a:p>
            <a:p>
              <a:pPr algn="just">
                <a:lnSpc>
                  <a:spcPts val="3680"/>
                </a:lnSpc>
              </a:pPr>
              <a:r>
                <a:rPr lang="en-US" sz="3065">
                  <a:solidFill>
                    <a:srgbClr val="000000"/>
                  </a:solidFill>
                  <a:latin typeface="Fira Sans" panose="020B0503050000020004"/>
                </a:rPr>
                <a:t>Efeitos psicológicos;</a:t>
              </a:r>
              <a:endParaRPr lang="en-US" sz="3065">
                <a:solidFill>
                  <a:srgbClr val="000000"/>
                </a:solidFill>
                <a:latin typeface="Fira Sans" panose="020B0503050000020004"/>
              </a:endParaRPr>
            </a:p>
            <a:p>
              <a:pPr algn="just">
                <a:lnSpc>
                  <a:spcPts val="2055"/>
                </a:lnSpc>
              </a:pPr>
            </a:p>
            <a:p>
              <a:pPr algn="just">
                <a:lnSpc>
                  <a:spcPts val="3680"/>
                </a:lnSpc>
              </a:pPr>
              <a:r>
                <a:rPr lang="en-US" sz="3065">
                  <a:solidFill>
                    <a:srgbClr val="000000"/>
                  </a:solidFill>
                  <a:latin typeface="Fira Sans" panose="020B0503050000020004"/>
                </a:rPr>
                <a:t>Perda de potencial econômico para a sociedade;</a:t>
              </a:r>
              <a:endParaRPr lang="en-US" sz="3065">
                <a:solidFill>
                  <a:srgbClr val="000000"/>
                </a:solidFill>
                <a:latin typeface="Fira Sans" panose="020B0503050000020004"/>
              </a:endParaRPr>
            </a:p>
            <a:p>
              <a:pPr algn="just">
                <a:lnSpc>
                  <a:spcPts val="2055"/>
                </a:lnSpc>
              </a:pPr>
            </a:p>
            <a:p>
              <a:pPr algn="just">
                <a:lnSpc>
                  <a:spcPts val="3680"/>
                </a:lnSpc>
                <a:spcBef>
                  <a:spcPct val="0"/>
                </a:spcBef>
              </a:pPr>
              <a:r>
                <a:rPr lang="en-US" sz="3065">
                  <a:solidFill>
                    <a:srgbClr val="000000"/>
                  </a:solidFill>
                  <a:latin typeface="Fira Sans" panose="020B0503050000020004"/>
                </a:rPr>
                <a:t>Insegurança econômica, pobreza e exclusão social.</a:t>
              </a:r>
              <a:endParaRPr lang="en-US" sz="3065">
                <a:solidFill>
                  <a:srgbClr val="000000"/>
                </a:solidFill>
                <a:latin typeface="Fira Sans" panose="020B0503050000020004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1886716"/>
              <a:ext cx="527120" cy="494534"/>
            </a:xfrm>
            <a:custGeom>
              <a:avLst/>
              <a:gdLst/>
              <a:ahLst/>
              <a:cxnLst/>
              <a:rect l="l" t="t" r="r" b="b"/>
              <a:pathLst>
                <a:path w="527120" h="494534">
                  <a:moveTo>
                    <a:pt x="0" y="0"/>
                  </a:moveTo>
                  <a:lnTo>
                    <a:pt x="527120" y="0"/>
                  </a:lnTo>
                  <a:lnTo>
                    <a:pt x="527120" y="494534"/>
                  </a:lnTo>
                  <a:lnTo>
                    <a:pt x="0" y="494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3484339"/>
              <a:ext cx="527120" cy="494534"/>
            </a:xfrm>
            <a:custGeom>
              <a:avLst/>
              <a:gdLst/>
              <a:ahLst/>
              <a:cxnLst/>
              <a:rect l="l" t="t" r="r" b="b"/>
              <a:pathLst>
                <a:path w="527120" h="494534">
                  <a:moveTo>
                    <a:pt x="0" y="0"/>
                  </a:moveTo>
                  <a:lnTo>
                    <a:pt x="527120" y="0"/>
                  </a:lnTo>
                  <a:lnTo>
                    <a:pt x="527120" y="494534"/>
                  </a:lnTo>
                  <a:lnTo>
                    <a:pt x="0" y="494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632022" y="772145"/>
            <a:ext cx="2859054" cy="1438193"/>
            <a:chOff x="0" y="0"/>
            <a:chExt cx="6231450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31451" cy="3134614"/>
            </a:xfrm>
            <a:custGeom>
              <a:avLst/>
              <a:gdLst/>
              <a:ahLst/>
              <a:cxnLst/>
              <a:rect l="l" t="t" r="r" b="b"/>
              <a:pathLst>
                <a:path w="6231451" h="3134614">
                  <a:moveTo>
                    <a:pt x="6231451" y="1567307"/>
                  </a:moveTo>
                  <a:lnTo>
                    <a:pt x="532657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5326449" y="0"/>
                  </a:lnTo>
                  <a:lnTo>
                    <a:pt x="6231451" y="1567307"/>
                  </a:lnTo>
                </a:path>
              </a:pathLst>
            </a:custGeom>
            <a:solidFill>
              <a:srgbClr val="47637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719955" y="2823953"/>
            <a:ext cx="8383549" cy="6441414"/>
          </a:xfrm>
          <a:custGeom>
            <a:avLst/>
            <a:gdLst/>
            <a:ahLst/>
            <a:cxnLst/>
            <a:rect l="l" t="t" r="r" b="b"/>
            <a:pathLst>
              <a:path w="8383549" h="6441414">
                <a:moveTo>
                  <a:pt x="0" y="0"/>
                </a:moveTo>
                <a:lnTo>
                  <a:pt x="8383549" y="0"/>
                </a:lnTo>
                <a:lnTo>
                  <a:pt x="8383549" y="6441414"/>
                </a:lnTo>
                <a:lnTo>
                  <a:pt x="0" y="64414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590" t="-17656" r="-2939" b="-547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42199" y="2823953"/>
            <a:ext cx="8400116" cy="6441414"/>
          </a:xfrm>
          <a:custGeom>
            <a:avLst/>
            <a:gdLst/>
            <a:ahLst/>
            <a:cxnLst/>
            <a:rect l="l" t="t" r="r" b="b"/>
            <a:pathLst>
              <a:path w="8400116" h="6441414">
                <a:moveTo>
                  <a:pt x="0" y="0"/>
                </a:moveTo>
                <a:lnTo>
                  <a:pt x="8400117" y="0"/>
                </a:lnTo>
                <a:lnTo>
                  <a:pt x="8400117" y="6441414"/>
                </a:lnTo>
                <a:lnTo>
                  <a:pt x="0" y="6441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99" t="-18894" r="-5204" b="-564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68603" y="800638"/>
            <a:ext cx="14168348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Fira Sans Bold" panose="020B0803050000020004"/>
              </a:rPr>
              <a:t>Distribuição percentual das pessoas de 14 anos ou mais de idade, desocupadas na semana de referência, por nível de instrução e grupos de idade, segundo as Grandes Regiões - 1º semestre de 2023 </a:t>
            </a:r>
            <a:endParaRPr lang="en-US" sz="31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4909" y="9570848"/>
            <a:ext cx="1665719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Fira Sans Bold" panose="020B0803050000020004"/>
              </a:rPr>
              <a:t>Fonte: </a:t>
            </a:r>
            <a:r>
              <a:rPr lang="en-US" sz="1800">
                <a:solidFill>
                  <a:srgbClr val="000000"/>
                </a:solidFill>
                <a:latin typeface="Fira Sans" panose="020B0503050000020004"/>
              </a:rPr>
              <a:t>IBGE. Diretoria de Pesquisas, Coordenação de Pesquisas por Amostra de Domicílios. Pesquisa Nacional por Amostra de Domicílios Contínua.</a:t>
            </a:r>
            <a:endParaRPr lang="en-US" sz="1800">
              <a:solidFill>
                <a:srgbClr val="000000"/>
              </a:solidFill>
              <a:latin typeface="Fira Sans" panose="020B05030500000200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632022" y="526333"/>
            <a:ext cx="2859054" cy="1438193"/>
            <a:chOff x="0" y="0"/>
            <a:chExt cx="6231450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31451" cy="3134614"/>
            </a:xfrm>
            <a:custGeom>
              <a:avLst/>
              <a:gdLst/>
              <a:ahLst/>
              <a:cxnLst/>
              <a:rect l="l" t="t" r="r" b="b"/>
              <a:pathLst>
                <a:path w="6231451" h="3134614">
                  <a:moveTo>
                    <a:pt x="6231451" y="1567307"/>
                  </a:moveTo>
                  <a:lnTo>
                    <a:pt x="532657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5326449" y="0"/>
                  </a:lnTo>
                  <a:lnTo>
                    <a:pt x="6231451" y="1567307"/>
                  </a:lnTo>
                </a:path>
              </a:pathLst>
            </a:custGeom>
            <a:solidFill>
              <a:srgbClr val="47637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289811" y="1842615"/>
            <a:ext cx="13708378" cy="7705251"/>
          </a:xfrm>
          <a:custGeom>
            <a:avLst/>
            <a:gdLst/>
            <a:ahLst/>
            <a:cxnLst/>
            <a:rect l="l" t="t" r="r" b="b"/>
            <a:pathLst>
              <a:path w="13708378" h="7705251">
                <a:moveTo>
                  <a:pt x="0" y="0"/>
                </a:moveTo>
                <a:lnTo>
                  <a:pt x="13708378" y="0"/>
                </a:lnTo>
                <a:lnTo>
                  <a:pt x="13708378" y="7705251"/>
                </a:lnTo>
                <a:lnTo>
                  <a:pt x="0" y="770525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0167" y="769180"/>
            <a:ext cx="1334766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0"/>
              </a:lnSpc>
              <a:spcBef>
                <a:spcPct val="0"/>
              </a:spcBef>
            </a:pPr>
            <a:r>
              <a:rPr lang="en-US" sz="3100" spc="-30">
                <a:solidFill>
                  <a:srgbClr val="000000"/>
                </a:solidFill>
                <a:latin typeface="Fira Sans Medium" panose="020B0603050000020004"/>
              </a:rPr>
              <a:t>Jovens sem emprego, educação ou treinamento (NEET), Jovens de 15 a 29 anos, % na mesma faixa etária, 2021. </a:t>
            </a:r>
            <a:endParaRPr lang="en-US" sz="3100" spc="-30">
              <a:solidFill>
                <a:srgbClr val="000000"/>
              </a:solidFill>
              <a:latin typeface="Fira Sans Medium" panose="020B06030500000200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89811" y="9671691"/>
            <a:ext cx="1334766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Fira Sans Bold" panose="020B0803050000020004"/>
              </a:rPr>
              <a:t>Fonte: </a:t>
            </a:r>
            <a:r>
              <a:rPr lang="en-US" sz="1800">
                <a:solidFill>
                  <a:srgbClr val="000000"/>
                </a:solidFill>
                <a:latin typeface="Fira Sans" panose="020B0503050000020004"/>
              </a:rPr>
              <a:t>OCDE. Visão geral da educação: transição da escola para o trabalho</a:t>
            </a:r>
            <a:endParaRPr lang="en-US" sz="1800">
              <a:solidFill>
                <a:srgbClr val="000000"/>
              </a:solidFill>
              <a:latin typeface="Fira Sans" panose="020B05030500000200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0585475" y="2110951"/>
            <a:ext cx="6673825" cy="5779232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l="-23762" r="-2056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7996476" y="6994721"/>
            <a:ext cx="3801687" cy="3292279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28700"/>
            <a:ext cx="553182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8500" spc="-84">
                <a:solidFill>
                  <a:srgbClr val="000000"/>
                </a:solidFill>
                <a:latin typeface="Fira Sans Medium" panose="020B0603050000020004"/>
              </a:rPr>
              <a:t>Solução</a:t>
            </a:r>
            <a:endParaRPr lang="en-US" sz="8500" spc="-84">
              <a:solidFill>
                <a:srgbClr val="000000"/>
              </a:solidFill>
              <a:latin typeface="Fira Sans Medium" panose="020B060305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695700"/>
            <a:ext cx="9199880" cy="2759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3300">
                <a:solidFill>
                  <a:srgbClr val="000000"/>
                </a:solidFill>
                <a:latin typeface="Fira Sans" panose="020B0503050000020004"/>
              </a:rPr>
              <a:t>Para resolver a problemática  desenvolvemos o JobTeens, um site  gratuito que faz a ponte entre os jovens em busca da sua primeira oportunidade e as empresas parceiras.</a:t>
            </a:r>
            <a:endParaRPr lang="en-US" sz="3300">
              <a:solidFill>
                <a:srgbClr val="000000"/>
              </a:solidFill>
              <a:latin typeface="Fira Sans" panose="020B05030500000200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28295" y="1089660"/>
          <a:ext cx="17622520" cy="8277225"/>
        </p:xfrm>
        <a:graphic>
          <a:graphicData uri="http://schemas.openxmlformats.org/drawingml/2006/table">
            <a:tbl>
              <a:tblPr/>
              <a:tblGrid>
                <a:gridCol w="17622520"/>
              </a:tblGrid>
              <a:tr h="8277225">
                <a:tc>
                  <a:txBody>
                    <a:bodyPr rtlCol="0"/>
                    <a:lstStyle/>
                    <a:p>
                      <a:pPr algn="ctr">
                        <a:lnSpc>
                          <a:spcPts val="2835"/>
                        </a:lnSpc>
                        <a:defRPr/>
                      </a:pPr>
                      <a:endParaRPr lang="en-US" sz="1100"/>
                    </a:p>
                  </a:txBody>
                  <a:tcPr marL="214466" marR="214466" marT="214466" marB="214466" anchor="t">
                    <a:lnL w="120723" cap="flat" cmpd="sng" algn="ctr">
                      <a:solidFill>
                        <a:srgbClr val="4763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723" cap="flat" cmpd="sng" algn="ctr">
                      <a:solidFill>
                        <a:srgbClr val="4763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0723" cap="flat" cmpd="sng" algn="ctr">
                      <a:solidFill>
                        <a:srgbClr val="4763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0723" cap="flat" cmpd="sng" algn="ctr">
                      <a:solidFill>
                        <a:srgbClr val="4763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6370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576" b="1557"/>
          <a:stretch>
            <a:fillRect/>
          </a:stretch>
        </p:blipFill>
        <p:spPr>
          <a:xfrm>
            <a:off x="491070" y="1246123"/>
            <a:ext cx="17305861" cy="785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556594" y="1113947"/>
            <a:ext cx="7758889" cy="3256235"/>
            <a:chOff x="0" y="0"/>
            <a:chExt cx="5600731" cy="23505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00731" cy="2350504"/>
            </a:xfrm>
            <a:custGeom>
              <a:avLst/>
              <a:gdLst/>
              <a:ahLst/>
              <a:cxnLst/>
              <a:rect l="l" t="t" r="r" b="b"/>
              <a:pathLst>
                <a:path w="5600731" h="2350504">
                  <a:moveTo>
                    <a:pt x="5600731" y="1175252"/>
                  </a:moveTo>
                  <a:lnTo>
                    <a:pt x="4695856" y="2350504"/>
                  </a:lnTo>
                  <a:lnTo>
                    <a:pt x="904875" y="2350504"/>
                  </a:lnTo>
                  <a:lnTo>
                    <a:pt x="0" y="1175252"/>
                  </a:lnTo>
                  <a:lnTo>
                    <a:pt x="904875" y="0"/>
                  </a:lnTo>
                  <a:lnTo>
                    <a:pt x="4695728" y="0"/>
                  </a:lnTo>
                  <a:lnTo>
                    <a:pt x="5600731" y="1175252"/>
                  </a:lnTo>
                </a:path>
              </a:pathLst>
            </a:custGeom>
            <a:solidFill>
              <a:srgbClr val="18D3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5550308"/>
            <a:ext cx="4751324" cy="3706217"/>
          </a:xfrm>
          <a:custGeom>
            <a:avLst/>
            <a:gdLst/>
            <a:ahLst/>
            <a:cxnLst/>
            <a:rect l="l" t="t" r="r" b="b"/>
            <a:pathLst>
              <a:path w="4751324" h="3706217">
                <a:moveTo>
                  <a:pt x="0" y="0"/>
                </a:moveTo>
                <a:lnTo>
                  <a:pt x="4751324" y="0"/>
                </a:lnTo>
                <a:lnTo>
                  <a:pt x="4751324" y="3706218"/>
                </a:lnTo>
                <a:lnTo>
                  <a:pt x="0" y="3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3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5240353" y="7679688"/>
            <a:ext cx="2365367" cy="204841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476370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7058319" y="8849717"/>
            <a:ext cx="2459362" cy="2129819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3693064" y="8874630"/>
            <a:ext cx="1971066" cy="1706952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</a:path>
              </a:pathLst>
            </a:custGeom>
            <a:solidFill>
              <a:srgbClr val="18D39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589540"/>
            <a:ext cx="5531827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  <a:spcBef>
                <a:spcPct val="0"/>
              </a:spcBef>
            </a:pPr>
            <a:r>
              <a:rPr lang="en-US" sz="7500" spc="-75">
                <a:solidFill>
                  <a:srgbClr val="000000"/>
                </a:solidFill>
                <a:latin typeface="Fira Sans Bold" panose="020B0803050000020004"/>
              </a:rPr>
              <a:t>Como Funciona</a:t>
            </a:r>
            <a:endParaRPr lang="en-US" sz="7500" spc="-75">
              <a:solidFill>
                <a:srgbClr val="000000"/>
              </a:solidFill>
              <a:latin typeface="Fira Sans Bold" panose="020B08030500000200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6441003" y="2177621"/>
            <a:ext cx="10960723" cy="5225796"/>
            <a:chOff x="0" y="0"/>
            <a:chExt cx="14614297" cy="6967728"/>
          </a:xfrm>
        </p:grpSpPr>
        <p:sp>
          <p:nvSpPr>
            <p:cNvPr id="13" name="TextBox 13"/>
            <p:cNvSpPr txBox="1"/>
            <p:nvPr/>
          </p:nvSpPr>
          <p:spPr>
            <a:xfrm>
              <a:off x="904661" y="-9525"/>
              <a:ext cx="13709636" cy="6977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80"/>
                </a:lnSpc>
              </a:pPr>
              <a:r>
                <a:rPr lang="en-US" sz="3400">
                  <a:solidFill>
                    <a:srgbClr val="000000"/>
                  </a:solidFill>
                  <a:latin typeface="Fira Sans" panose="020B0503050000020004"/>
                </a:rPr>
                <a:t>Conecta jovens de baixa renda a oportunidades de emprego flexíveis, compatíveis com suas habilidades e horários;</a:t>
              </a:r>
              <a:endParaRPr lang="en-US" sz="3400">
                <a:solidFill>
                  <a:srgbClr val="000000"/>
                </a:solidFill>
                <a:latin typeface="Fira Sans" panose="020B0503050000020004"/>
              </a:endParaRPr>
            </a:p>
            <a:p>
              <a:pPr algn="just">
                <a:lnSpc>
                  <a:spcPts val="4180"/>
                </a:lnSpc>
              </a:pPr>
            </a:p>
            <a:p>
              <a:pPr algn="just">
                <a:lnSpc>
                  <a:spcPts val="4180"/>
                </a:lnSpc>
              </a:pPr>
              <a:r>
                <a:rPr lang="en-US" sz="3400">
                  <a:solidFill>
                    <a:srgbClr val="000000"/>
                  </a:solidFill>
                  <a:latin typeface="Fira Sans" panose="020B0503050000020004"/>
                </a:rPr>
                <a:t>A plataforma fornece recursos de capacitação para desenvolver habilidades profissionais e pessoais; </a:t>
              </a:r>
              <a:endParaRPr lang="en-US" sz="3400">
                <a:solidFill>
                  <a:srgbClr val="000000"/>
                </a:solidFill>
                <a:latin typeface="Fira Sans" panose="020B0503050000020004"/>
              </a:endParaRPr>
            </a:p>
            <a:p>
              <a:pPr algn="just">
                <a:lnSpc>
                  <a:spcPts val="4180"/>
                </a:lnSpc>
              </a:pPr>
            </a:p>
            <a:p>
              <a:pPr algn="just">
                <a:lnSpc>
                  <a:spcPts val="4180"/>
                </a:lnSpc>
              </a:pPr>
              <a:r>
                <a:rPr lang="en-US" sz="3400">
                  <a:solidFill>
                    <a:srgbClr val="000000"/>
                  </a:solidFill>
                  <a:latin typeface="Fira Sans" panose="020B0503050000020004"/>
                </a:rPr>
                <a:t>O site busca parcerias com empresas locais e oferece programas de mentoria, impulsionando inclusão, crescimento e redução de desigualdades.</a:t>
              </a:r>
              <a:endParaRPr lang="en-US" sz="3400">
                <a:solidFill>
                  <a:srgbClr val="000000"/>
                </a:solidFill>
                <a:latin typeface="Fira Sans" panose="020B0503050000020004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4837028"/>
              <a:ext cx="632669" cy="593558"/>
            </a:xfrm>
            <a:custGeom>
              <a:avLst/>
              <a:gdLst/>
              <a:ahLst/>
              <a:cxnLst/>
              <a:rect l="l" t="t" r="r" b="b"/>
              <a:pathLst>
                <a:path w="632669" h="593558">
                  <a:moveTo>
                    <a:pt x="0" y="0"/>
                  </a:moveTo>
                  <a:lnTo>
                    <a:pt x="632669" y="0"/>
                  </a:lnTo>
                  <a:lnTo>
                    <a:pt x="632669" y="593559"/>
                  </a:lnTo>
                  <a:lnTo>
                    <a:pt x="0" y="59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2890306"/>
              <a:ext cx="632669" cy="593558"/>
            </a:xfrm>
            <a:custGeom>
              <a:avLst/>
              <a:gdLst/>
              <a:ahLst/>
              <a:cxnLst/>
              <a:rect l="l" t="t" r="r" b="b"/>
              <a:pathLst>
                <a:path w="632669" h="593558">
                  <a:moveTo>
                    <a:pt x="0" y="0"/>
                  </a:moveTo>
                  <a:lnTo>
                    <a:pt x="632669" y="0"/>
                  </a:lnTo>
                  <a:lnTo>
                    <a:pt x="632669" y="593558"/>
                  </a:lnTo>
                  <a:lnTo>
                    <a:pt x="0" y="593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12261"/>
              <a:ext cx="632669" cy="593558"/>
            </a:xfrm>
            <a:custGeom>
              <a:avLst/>
              <a:gdLst/>
              <a:ahLst/>
              <a:cxnLst/>
              <a:rect l="l" t="t" r="r" b="b"/>
              <a:pathLst>
                <a:path w="632669" h="593558">
                  <a:moveTo>
                    <a:pt x="0" y="0"/>
                  </a:moveTo>
                  <a:lnTo>
                    <a:pt x="632669" y="0"/>
                  </a:lnTo>
                  <a:lnTo>
                    <a:pt x="632669" y="593558"/>
                  </a:lnTo>
                  <a:lnTo>
                    <a:pt x="0" y="593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3781</Words>
  <Application>WPS Presentation</Application>
  <PresentationFormat>On-screen Show (4:3)</PresentationFormat>
  <Paragraphs>139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SimSun</vt:lpstr>
      <vt:lpstr>Wingdings</vt:lpstr>
      <vt:lpstr>Fira Sans Bold</vt:lpstr>
      <vt:lpstr>Fira Sans Light</vt:lpstr>
      <vt:lpstr>Fira Sans Medium</vt:lpstr>
      <vt:lpstr>Fira Sans</vt:lpstr>
      <vt:lpstr>Open Sans Bold</vt:lpstr>
      <vt:lpstr>Microsoft YaHei</vt:lpstr>
      <vt:lpstr>Arial Unicode MS</vt:lpstr>
      <vt:lpstr>Calibri</vt:lpstr>
      <vt:lpstr>Berlin Sans FB Demi</vt:lpstr>
      <vt:lpstr>Arial Black</vt:lpstr>
      <vt:lpstr>Arial Rounded MT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- Projeto Final (RecodePro)</dc:title>
  <dc:creator/>
  <cp:lastModifiedBy>Simone Alves</cp:lastModifiedBy>
  <cp:revision>2</cp:revision>
  <dcterms:created xsi:type="dcterms:W3CDTF">2006-08-16T00:00:00Z</dcterms:created>
  <dcterms:modified xsi:type="dcterms:W3CDTF">2023-08-28T22:32:02Z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0144717A1B2A4FC8894A54C6274C2DA0_12</vt:lpwstr>
  </property>
  <property fmtid="{D5CDD505-2E9C-101B-9397-08002B2CF9AE}" pid="3" name="KSOProductBuildVer">
    <vt:lpwstr>1046-12.2.0.13193</vt:lpwstr>
  </property>
</Properties>
</file>